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ileron Heavy" panose="020B0604020202020204" charset="0"/>
      <p:regular r:id="rId16"/>
    </p:embeddedFont>
    <p:embeddedFont>
      <p:font typeface="Arial Bold" panose="020B0704020202020204" pitchFamily="34" charset="0"/>
      <p:regular r:id="rId17"/>
      <p:bold r:id="rId18"/>
    </p:embeddedFont>
    <p:embeddedFont>
      <p:font typeface="Arial Italics" panose="020B0604020202020204" charset="0"/>
      <p:regular r:id="rId19"/>
    </p:embeddedFont>
    <p:embeddedFont>
      <p:font typeface="Work Sans" pitchFamily="2" charset="0"/>
      <p:regular r:id="rId20"/>
    </p:embeddedFont>
    <p:embeddedFont>
      <p:font typeface="Work Sans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714573"/>
            <a:ext cx="176784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6000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Smart Desk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42728" y="3173647"/>
            <a:ext cx="15426472" cy="326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17000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  <a:r>
              <a:rPr lang="en-US" sz="17000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LMS </a:t>
            </a:r>
            <a:r>
              <a:rPr lang="en-US" sz="17000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Proposal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371079" y="1829134"/>
            <a:ext cx="6910730" cy="9337619"/>
          </a:xfrm>
          <a:custGeom>
            <a:avLst/>
            <a:gdLst/>
            <a:ahLst/>
            <a:cxnLst/>
            <a:rect l="l" t="t" r="r" b="b"/>
            <a:pathLst>
              <a:path w="6910730" h="9337619">
                <a:moveTo>
                  <a:pt x="6910730" y="0"/>
                </a:moveTo>
                <a:lnTo>
                  <a:pt x="0" y="0"/>
                </a:lnTo>
                <a:lnTo>
                  <a:pt x="0" y="9337619"/>
                </a:lnTo>
                <a:lnTo>
                  <a:pt x="6910730" y="9337619"/>
                </a:lnTo>
                <a:lnTo>
                  <a:pt x="6910730" y="0"/>
                </a:lnTo>
                <a:close/>
              </a:path>
            </a:pathLst>
          </a:custGeom>
          <a:blipFill>
            <a:blip r:embed="rId2"/>
            <a:stretch>
              <a:fillRect b="-110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98212" y="9065895"/>
            <a:ext cx="285138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PRESENTED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92732" y="9469755"/>
            <a:ext cx="3599868" cy="3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GROUP 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9776" y="6507468"/>
            <a:ext cx="4588847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FOR SYSTEM DEVELOPMENT | </a:t>
            </a:r>
          </a:p>
          <a:p>
            <a:pPr marL="457200" indent="-457200" algn="l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en-US" sz="3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DC 101</a:t>
            </a:r>
          </a:p>
          <a:p>
            <a:pPr marL="457200" indent="-457200" algn="l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en-US" sz="3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CC 104</a:t>
            </a:r>
          </a:p>
          <a:p>
            <a:pPr marL="457200" lvl="0" indent="-457200" algn="l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en-US" sz="3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CC 105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C50F5F6-EEFB-10A8-A980-B1AA888F229F}"/>
              </a:ext>
            </a:extLst>
          </p:cNvPr>
          <p:cNvSpPr txBox="1"/>
          <p:nvPr/>
        </p:nvSpPr>
        <p:spPr>
          <a:xfrm>
            <a:off x="5105400" y="2761826"/>
            <a:ext cx="14854994" cy="1619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5400" b="1" spc="-150" dirty="0">
                <a:solidFill>
                  <a:schemeClr val="bg1">
                    <a:lumMod val="50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“Where   Education  Meets  Innovation”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276225"/>
            <a:ext cx="12730613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Work Flow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9349" y="2533650"/>
            <a:ext cx="15803251" cy="77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1. Us</a:t>
            </a: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er opens LMS and logs in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2. System verifies credentials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3. Identifies user type (Student / Teacher / Admin)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4. Redirects to respective dashboard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   Students → Learn and submit work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   Teachers → Manage classes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   Admins → Maintain system</a:t>
            </a:r>
          </a:p>
          <a:p>
            <a:pPr algn="just">
              <a:lnSpc>
                <a:spcPts val="6082"/>
              </a:lnSpc>
              <a:spcBef>
                <a:spcPct val="0"/>
              </a:spcBef>
            </a:pPr>
            <a:r>
              <a:rPr lang="en-US" sz="506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5. User logs out → Database updates</a:t>
            </a:r>
          </a:p>
          <a:p>
            <a:pPr marL="0" lvl="1" indent="0" algn="just">
              <a:lnSpc>
                <a:spcPts val="6082"/>
              </a:lnSpc>
              <a:spcBef>
                <a:spcPct val="0"/>
              </a:spcBef>
            </a:pPr>
            <a:endParaRPr lang="en-US" sz="5068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5536" y="2628900"/>
            <a:ext cx="15963264" cy="661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8278" lvl="1" indent="-524139" algn="just">
              <a:lnSpc>
                <a:spcPts val="5826"/>
              </a:lnSpc>
              <a:buFont typeface="Arial"/>
              <a:buChar char="•"/>
            </a:pPr>
            <a:r>
              <a:rPr lang="en-US" sz="4855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n-US" sz="4855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equires stable internet connection</a:t>
            </a:r>
          </a:p>
          <a:p>
            <a:pPr algn="just">
              <a:lnSpc>
                <a:spcPts val="5826"/>
              </a:lnSpc>
            </a:pPr>
            <a:endParaRPr lang="en-US" sz="4855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048280" lvl="1" indent="-524140" algn="just">
              <a:lnSpc>
                <a:spcPts val="5826"/>
              </a:lnSpc>
              <a:buFont typeface="Arial"/>
              <a:buChar char="•"/>
            </a:pPr>
            <a:r>
              <a:rPr lang="en-US" sz="4855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Needs regular maintenance and updates</a:t>
            </a:r>
          </a:p>
          <a:p>
            <a:pPr algn="just">
              <a:lnSpc>
                <a:spcPts val="5826"/>
              </a:lnSpc>
            </a:pPr>
            <a:endParaRPr lang="en-US" sz="4855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048278" lvl="1" indent="-524139" algn="just">
              <a:lnSpc>
                <a:spcPts val="5826"/>
              </a:lnSpc>
              <a:buFont typeface="Arial"/>
              <a:buChar char="•"/>
            </a:pPr>
            <a:r>
              <a:rPr lang="en-US" sz="4855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Limited offline access</a:t>
            </a:r>
          </a:p>
          <a:p>
            <a:pPr algn="just">
              <a:lnSpc>
                <a:spcPts val="5826"/>
              </a:lnSpc>
            </a:pPr>
            <a:endParaRPr lang="en-US" sz="4855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048278" lvl="1" indent="-524139" algn="just">
              <a:lnSpc>
                <a:spcPts val="5826"/>
              </a:lnSpc>
              <a:buFont typeface="Arial"/>
              <a:buChar char="•"/>
            </a:pPr>
            <a:r>
              <a:rPr lang="en-US" sz="4855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Some users need technical training</a:t>
            </a:r>
          </a:p>
          <a:p>
            <a:pPr algn="just">
              <a:lnSpc>
                <a:spcPts val="5826"/>
              </a:lnSpc>
            </a:pPr>
            <a:endParaRPr lang="en-US" sz="4855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048278" lvl="1" indent="-524139" algn="just">
              <a:lnSpc>
                <a:spcPts val="5826"/>
              </a:lnSpc>
              <a:buFont typeface="Arial"/>
              <a:buChar char="•"/>
            </a:pPr>
            <a:r>
              <a:rPr lang="en-US" sz="4855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File storage may be limited for large uploads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7031" y="1044495"/>
            <a:ext cx="13039326" cy="9779495"/>
          </a:xfrm>
          <a:custGeom>
            <a:avLst/>
            <a:gdLst/>
            <a:ahLst/>
            <a:cxnLst/>
            <a:rect l="l" t="t" r="r" b="b"/>
            <a:pathLst>
              <a:path w="13039326" h="9779495">
                <a:moveTo>
                  <a:pt x="0" y="0"/>
                </a:moveTo>
                <a:lnTo>
                  <a:pt x="13039326" y="0"/>
                </a:lnTo>
                <a:lnTo>
                  <a:pt x="13039326" y="9779494"/>
                </a:lnTo>
                <a:lnTo>
                  <a:pt x="0" y="977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0861" y="2616800"/>
            <a:ext cx="15529339" cy="70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LMS enhances l</a:t>
            </a: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earning through organization and accessibility.</a:t>
            </a: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Encourages collaboration between students, teachers, and admins.</a:t>
            </a: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Despite limitations, it’s an effective step toward digital education.</a:t>
            </a: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Promotes productivity, transparency, and modern learning.</a:t>
            </a:r>
          </a:p>
          <a:p>
            <a:pPr marL="493212" lvl="1"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6250" y="462518"/>
            <a:ext cx="14570444" cy="135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10199" b="1" spc="-56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Group Members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42521"/>
            <a:ext cx="15963264" cy="581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Amparo, James Matthew</a:t>
            </a:r>
          </a:p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Gozos, Aldred</a:t>
            </a:r>
          </a:p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Latayan, Jan Kevin</a:t>
            </a:r>
          </a:p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Malaluan, Elaisa Syrel</a:t>
            </a:r>
          </a:p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Milano, Ej Harold</a:t>
            </a:r>
          </a:p>
          <a:p>
            <a:pPr algn="ctr">
              <a:lnSpc>
                <a:spcPts val="6546"/>
              </a:lnSpc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Rapio, Marian Kate</a:t>
            </a:r>
          </a:p>
          <a:p>
            <a:pPr marL="0" lvl="1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Vergara, Edison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696" y="-686458"/>
            <a:ext cx="20951856" cy="13959174"/>
          </a:xfrm>
          <a:custGeom>
            <a:avLst/>
            <a:gdLst/>
            <a:ahLst/>
            <a:cxnLst/>
            <a:rect l="l" t="t" r="r" b="b"/>
            <a:pathLst>
              <a:path w="20951856" h="13959174">
                <a:moveTo>
                  <a:pt x="0" y="0"/>
                </a:moveTo>
                <a:lnTo>
                  <a:pt x="20951856" y="0"/>
                </a:lnTo>
                <a:lnTo>
                  <a:pt x="20951856" y="13959174"/>
                </a:lnTo>
                <a:lnTo>
                  <a:pt x="0" y="13959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40139" y="-1714054"/>
            <a:ext cx="6207722" cy="6199040"/>
          </a:xfrm>
          <a:custGeom>
            <a:avLst/>
            <a:gdLst/>
            <a:ahLst/>
            <a:cxnLst/>
            <a:rect l="l" t="t" r="r" b="b"/>
            <a:pathLst>
              <a:path w="6207722" h="6199040">
                <a:moveTo>
                  <a:pt x="0" y="0"/>
                </a:moveTo>
                <a:lnTo>
                  <a:pt x="6207722" y="0"/>
                </a:lnTo>
                <a:lnTo>
                  <a:pt x="6207722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20793" y="-3702920"/>
            <a:ext cx="8032093" cy="12055674"/>
          </a:xfrm>
          <a:custGeom>
            <a:avLst/>
            <a:gdLst/>
            <a:ahLst/>
            <a:cxnLst/>
            <a:rect l="l" t="t" r="r" b="b"/>
            <a:pathLst>
              <a:path w="8032093" h="12055674">
                <a:moveTo>
                  <a:pt x="0" y="0"/>
                </a:moveTo>
                <a:lnTo>
                  <a:pt x="8032092" y="0"/>
                </a:lnTo>
                <a:lnTo>
                  <a:pt x="8032092" y="12055673"/>
                </a:lnTo>
                <a:lnTo>
                  <a:pt x="0" y="12055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09439" y="558826"/>
            <a:ext cx="8183186" cy="8240411"/>
          </a:xfrm>
          <a:custGeom>
            <a:avLst/>
            <a:gdLst/>
            <a:ahLst/>
            <a:cxnLst/>
            <a:rect l="l" t="t" r="r" b="b"/>
            <a:pathLst>
              <a:path w="8183186" h="8240411">
                <a:moveTo>
                  <a:pt x="0" y="0"/>
                </a:moveTo>
                <a:lnTo>
                  <a:pt x="8183186" y="0"/>
                </a:lnTo>
                <a:lnTo>
                  <a:pt x="8183186" y="8240411"/>
                </a:lnTo>
                <a:lnTo>
                  <a:pt x="0" y="8240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8745" y="-3421660"/>
            <a:ext cx="11010679" cy="10964801"/>
          </a:xfrm>
          <a:custGeom>
            <a:avLst/>
            <a:gdLst/>
            <a:ahLst/>
            <a:cxnLst/>
            <a:rect l="l" t="t" r="r" b="b"/>
            <a:pathLst>
              <a:path w="11010679" h="10964801">
                <a:moveTo>
                  <a:pt x="0" y="0"/>
                </a:moveTo>
                <a:lnTo>
                  <a:pt x="11010679" y="0"/>
                </a:lnTo>
                <a:lnTo>
                  <a:pt x="11010679" y="10964802"/>
                </a:lnTo>
                <a:lnTo>
                  <a:pt x="0" y="10964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16810" y="-2304887"/>
            <a:ext cx="7960894" cy="11563187"/>
          </a:xfrm>
          <a:custGeom>
            <a:avLst/>
            <a:gdLst/>
            <a:ahLst/>
            <a:cxnLst/>
            <a:rect l="l" t="t" r="r" b="b"/>
            <a:pathLst>
              <a:path w="7960894" h="11563187">
                <a:moveTo>
                  <a:pt x="0" y="0"/>
                </a:moveTo>
                <a:lnTo>
                  <a:pt x="7960894" y="0"/>
                </a:lnTo>
                <a:lnTo>
                  <a:pt x="7960894" y="11563187"/>
                </a:lnTo>
                <a:lnTo>
                  <a:pt x="0" y="1156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833" r="-468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56065" y="1028700"/>
            <a:ext cx="9887359" cy="9887359"/>
          </a:xfrm>
          <a:custGeom>
            <a:avLst/>
            <a:gdLst/>
            <a:ahLst/>
            <a:cxnLst/>
            <a:rect l="l" t="t" r="r" b="b"/>
            <a:pathLst>
              <a:path w="9887359" h="9887359">
                <a:moveTo>
                  <a:pt x="0" y="0"/>
                </a:moveTo>
                <a:lnTo>
                  <a:pt x="9887359" y="0"/>
                </a:lnTo>
                <a:lnTo>
                  <a:pt x="9887359" y="9887359"/>
                </a:lnTo>
                <a:lnTo>
                  <a:pt x="0" y="9887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75838" y="713149"/>
            <a:ext cx="9936324" cy="9936324"/>
          </a:xfrm>
          <a:custGeom>
            <a:avLst/>
            <a:gdLst/>
            <a:ahLst/>
            <a:cxnLst/>
            <a:rect l="l" t="t" r="r" b="b"/>
            <a:pathLst>
              <a:path w="9936324" h="9936324">
                <a:moveTo>
                  <a:pt x="0" y="0"/>
                </a:moveTo>
                <a:lnTo>
                  <a:pt x="9936324" y="0"/>
                </a:lnTo>
                <a:lnTo>
                  <a:pt x="9936324" y="9936324"/>
                </a:lnTo>
                <a:lnTo>
                  <a:pt x="0" y="99363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91528" y="2720052"/>
            <a:ext cx="10835823" cy="522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9"/>
              </a:lnSpc>
            </a:pPr>
            <a:r>
              <a:rPr lang="en-US" sz="20099" b="1" spc="-110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820793" y="1028700"/>
            <a:ext cx="9435040" cy="9435040"/>
          </a:xfrm>
          <a:custGeom>
            <a:avLst/>
            <a:gdLst/>
            <a:ahLst/>
            <a:cxnLst/>
            <a:rect l="l" t="t" r="r" b="b"/>
            <a:pathLst>
              <a:path w="9435040" h="9435040">
                <a:moveTo>
                  <a:pt x="0" y="0"/>
                </a:moveTo>
                <a:lnTo>
                  <a:pt x="9435039" y="0"/>
                </a:lnTo>
                <a:lnTo>
                  <a:pt x="9435039" y="9435040"/>
                </a:lnTo>
                <a:lnTo>
                  <a:pt x="0" y="9435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10906" y="1412477"/>
            <a:ext cx="4850864" cy="984242"/>
            <a:chOff x="0" y="0"/>
            <a:chExt cx="6467818" cy="13123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67818" cy="1312323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09564" y="379828"/>
              <a:ext cx="5048691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10906" y="3947423"/>
            <a:ext cx="4850864" cy="984277"/>
            <a:chOff x="0" y="0"/>
            <a:chExt cx="6467818" cy="131236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67818" cy="1312369"/>
              <a:chOff x="0" y="0"/>
              <a:chExt cx="1195732" cy="2426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24262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23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52601" y="379851"/>
              <a:ext cx="5562616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FEATURES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10906" y="6482386"/>
            <a:ext cx="4850864" cy="984277"/>
            <a:chOff x="0" y="0"/>
            <a:chExt cx="6467818" cy="131236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67818" cy="1312369"/>
              <a:chOff x="0" y="0"/>
              <a:chExt cx="1195732" cy="24262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95732" cy="24262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23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26019" y="379851"/>
              <a:ext cx="5415780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WORKFLOW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0906" y="9017349"/>
            <a:ext cx="4850864" cy="984277"/>
            <a:chOff x="0" y="0"/>
            <a:chExt cx="6467818" cy="131236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67818" cy="1312369"/>
              <a:chOff x="0" y="0"/>
              <a:chExt cx="1195732" cy="24262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2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23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79851"/>
              <a:ext cx="6467818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CONCLUSION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60732" y="5071465"/>
            <a:ext cx="4850864" cy="1271156"/>
            <a:chOff x="0" y="0"/>
            <a:chExt cx="6467818" cy="169487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467818" cy="1694874"/>
              <a:chOff x="0" y="0"/>
              <a:chExt cx="1195732" cy="3133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95732" cy="313338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313338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238292"/>
                    </a:lnTo>
                    <a:cubicBezTo>
                      <a:pt x="1195732" y="279739"/>
                      <a:pt x="1162133" y="313338"/>
                      <a:pt x="1120686" y="313338"/>
                    </a:cubicBezTo>
                    <a:lnTo>
                      <a:pt x="75046" y="313338"/>
                    </a:lnTo>
                    <a:cubicBezTo>
                      <a:pt x="55143" y="313338"/>
                      <a:pt x="36054" y="305432"/>
                      <a:pt x="21981" y="291358"/>
                    </a:cubicBezTo>
                    <a:cubicBezTo>
                      <a:pt x="7907" y="277284"/>
                      <a:pt x="0" y="258196"/>
                      <a:pt x="0" y="238292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1195732" cy="332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709564" y="370326"/>
              <a:ext cx="5048691" cy="99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6"/>
                </a:lnSpc>
              </a:pPr>
              <a:r>
                <a:rPr lang="en-US" sz="276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BENEFITS OF THE SYSTEM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60732" y="7749884"/>
            <a:ext cx="4850864" cy="984242"/>
            <a:chOff x="0" y="0"/>
            <a:chExt cx="6467818" cy="131232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467818" cy="1312323"/>
              <a:chOff x="0" y="0"/>
              <a:chExt cx="1195732" cy="24261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709564" y="379828"/>
              <a:ext cx="5048691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LIMITATIONS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60732" y="2679941"/>
            <a:ext cx="4850864" cy="984277"/>
            <a:chOff x="0" y="0"/>
            <a:chExt cx="6467818" cy="131236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6467818" cy="1312369"/>
              <a:chOff x="0" y="0"/>
              <a:chExt cx="1195732" cy="24262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24262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23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24120" y="379851"/>
              <a:ext cx="5819579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OBJECTIVES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560732" y="225433"/>
            <a:ext cx="4850864" cy="984242"/>
            <a:chOff x="0" y="0"/>
            <a:chExt cx="6467818" cy="131232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6467818" cy="1312323"/>
              <a:chOff x="0" y="0"/>
              <a:chExt cx="1195732" cy="24261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709564" y="379828"/>
              <a:ext cx="5048691" cy="60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3226" b="1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96" y="276225"/>
            <a:ext cx="10663994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2673623"/>
            <a:ext cx="16230600" cy="71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1495" lvl="1" indent="-455748" algn="just">
              <a:lnSpc>
                <a:spcPts val="5066"/>
              </a:lnSpc>
              <a:buFont typeface="Arial"/>
              <a:buChar char="•"/>
            </a:pPr>
            <a:r>
              <a:rPr lang="en-US" sz="44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LMS is a digital platform for managing learning and teaching.</a:t>
            </a:r>
          </a:p>
          <a:p>
            <a:pPr algn="just">
              <a:lnSpc>
                <a:spcPts val="5066"/>
              </a:lnSpc>
            </a:pPr>
            <a:endParaRPr lang="en-US" sz="4400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1495" lvl="1" indent="-455748" algn="just">
              <a:lnSpc>
                <a:spcPts val="5066"/>
              </a:lnSpc>
              <a:buFont typeface="Arial"/>
              <a:buChar char="•"/>
            </a:pPr>
            <a:r>
              <a:rPr lang="en-US" sz="44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Centralizes lessons, quizzes, and grading in one system.</a:t>
            </a:r>
          </a:p>
          <a:p>
            <a:pPr algn="just">
              <a:lnSpc>
                <a:spcPts val="5066"/>
              </a:lnSpc>
            </a:pPr>
            <a:endParaRPr lang="en-US" sz="4400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1495" lvl="1" indent="-455748" algn="just">
              <a:lnSpc>
                <a:spcPts val="5066"/>
              </a:lnSpc>
              <a:buFont typeface="Arial"/>
              <a:buChar char="•"/>
            </a:pPr>
            <a:r>
              <a:rPr lang="en-US" sz="44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Helps students, teachers, and admins interact efficiently.</a:t>
            </a:r>
          </a:p>
          <a:p>
            <a:pPr algn="just">
              <a:lnSpc>
                <a:spcPts val="5066"/>
              </a:lnSpc>
            </a:pPr>
            <a:endParaRPr lang="en-US" sz="4400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1495" lvl="1" indent="-455748" algn="just">
              <a:lnSpc>
                <a:spcPts val="5066"/>
              </a:lnSpc>
              <a:buFont typeface="Arial"/>
              <a:buChar char="•"/>
            </a:pPr>
            <a:r>
              <a:rPr lang="en-US" sz="44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Supports both online and blended learning setups.</a:t>
            </a:r>
          </a:p>
          <a:p>
            <a:pPr algn="just">
              <a:lnSpc>
                <a:spcPts val="5066"/>
              </a:lnSpc>
            </a:pPr>
            <a:endParaRPr lang="en-US" sz="4400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123825"/>
            <a:ext cx="633553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6750" b="1" spc="-37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25389" y="1028700"/>
            <a:ext cx="1661319" cy="535729"/>
            <a:chOff x="0" y="0"/>
            <a:chExt cx="685251" cy="2209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5251" cy="220974"/>
            </a:xfrm>
            <a:custGeom>
              <a:avLst/>
              <a:gdLst/>
              <a:ahLst/>
              <a:cxnLst/>
              <a:rect l="l" t="t" r="r" b="b"/>
              <a:pathLst>
                <a:path w="685251" h="220974">
                  <a:moveTo>
                    <a:pt x="110487" y="0"/>
                  </a:moveTo>
                  <a:lnTo>
                    <a:pt x="574764" y="0"/>
                  </a:lnTo>
                  <a:cubicBezTo>
                    <a:pt x="635784" y="0"/>
                    <a:pt x="685251" y="49467"/>
                    <a:pt x="685251" y="110487"/>
                  </a:cubicBezTo>
                  <a:lnTo>
                    <a:pt x="685251" y="110487"/>
                  </a:lnTo>
                  <a:cubicBezTo>
                    <a:pt x="685251" y="171508"/>
                    <a:pt x="635784" y="220974"/>
                    <a:pt x="574764" y="220974"/>
                  </a:cubicBezTo>
                  <a:lnTo>
                    <a:pt x="110487" y="220974"/>
                  </a:lnTo>
                  <a:cubicBezTo>
                    <a:pt x="49467" y="220974"/>
                    <a:pt x="0" y="171508"/>
                    <a:pt x="0" y="110487"/>
                  </a:cubicBezTo>
                  <a:lnTo>
                    <a:pt x="0" y="110487"/>
                  </a:lnTo>
                  <a:cubicBezTo>
                    <a:pt x="0" y="49467"/>
                    <a:pt x="49467" y="0"/>
                    <a:pt x="11048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685251" cy="240024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77139" y="1757858"/>
            <a:ext cx="3357818" cy="535729"/>
            <a:chOff x="0" y="0"/>
            <a:chExt cx="1385013" cy="220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5013" cy="220974"/>
            </a:xfrm>
            <a:custGeom>
              <a:avLst/>
              <a:gdLst/>
              <a:ahLst/>
              <a:cxnLst/>
              <a:rect l="l" t="t" r="r" b="b"/>
              <a:pathLst>
                <a:path w="1385013" h="220974">
                  <a:moveTo>
                    <a:pt x="96837" y="0"/>
                  </a:moveTo>
                  <a:lnTo>
                    <a:pt x="1288176" y="0"/>
                  </a:lnTo>
                  <a:cubicBezTo>
                    <a:pt x="1341658" y="0"/>
                    <a:pt x="1385013" y="43355"/>
                    <a:pt x="1385013" y="96837"/>
                  </a:cubicBezTo>
                  <a:lnTo>
                    <a:pt x="1385013" y="124137"/>
                  </a:lnTo>
                  <a:cubicBezTo>
                    <a:pt x="1385013" y="177619"/>
                    <a:pt x="1341658" y="220974"/>
                    <a:pt x="1288176" y="220974"/>
                  </a:cubicBezTo>
                  <a:lnTo>
                    <a:pt x="96837" y="220974"/>
                  </a:lnTo>
                  <a:cubicBezTo>
                    <a:pt x="71154" y="220974"/>
                    <a:pt x="46523" y="210772"/>
                    <a:pt x="28363" y="192611"/>
                  </a:cubicBezTo>
                  <a:cubicBezTo>
                    <a:pt x="10202" y="174451"/>
                    <a:pt x="0" y="149820"/>
                    <a:pt x="0" y="124137"/>
                  </a:cubicBezTo>
                  <a:lnTo>
                    <a:pt x="0" y="96837"/>
                  </a:lnTo>
                  <a:cubicBezTo>
                    <a:pt x="0" y="43355"/>
                    <a:pt x="43355" y="0"/>
                    <a:pt x="9683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85013" cy="240024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83902" y="3116917"/>
            <a:ext cx="3357818" cy="535729"/>
            <a:chOff x="0" y="0"/>
            <a:chExt cx="1385013" cy="220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5013" cy="220974"/>
            </a:xfrm>
            <a:custGeom>
              <a:avLst/>
              <a:gdLst/>
              <a:ahLst/>
              <a:cxnLst/>
              <a:rect l="l" t="t" r="r" b="b"/>
              <a:pathLst>
                <a:path w="1385013" h="220974">
                  <a:moveTo>
                    <a:pt x="96837" y="0"/>
                  </a:moveTo>
                  <a:lnTo>
                    <a:pt x="1288176" y="0"/>
                  </a:lnTo>
                  <a:cubicBezTo>
                    <a:pt x="1341658" y="0"/>
                    <a:pt x="1385013" y="43355"/>
                    <a:pt x="1385013" y="96837"/>
                  </a:cubicBezTo>
                  <a:lnTo>
                    <a:pt x="1385013" y="124137"/>
                  </a:lnTo>
                  <a:cubicBezTo>
                    <a:pt x="1385013" y="177619"/>
                    <a:pt x="1341658" y="220974"/>
                    <a:pt x="1288176" y="220974"/>
                  </a:cubicBezTo>
                  <a:lnTo>
                    <a:pt x="96837" y="220974"/>
                  </a:lnTo>
                  <a:cubicBezTo>
                    <a:pt x="71154" y="220974"/>
                    <a:pt x="46523" y="210772"/>
                    <a:pt x="28363" y="192611"/>
                  </a:cubicBezTo>
                  <a:cubicBezTo>
                    <a:pt x="10202" y="174451"/>
                    <a:pt x="0" y="149820"/>
                    <a:pt x="0" y="124137"/>
                  </a:cubicBezTo>
                  <a:lnTo>
                    <a:pt x="0" y="96837"/>
                  </a:lnTo>
                  <a:cubicBezTo>
                    <a:pt x="0" y="43355"/>
                    <a:pt x="43355" y="0"/>
                    <a:pt x="9683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385013" cy="240024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3556048" y="2621443"/>
            <a:ext cx="753888" cy="0"/>
          </a:xfrm>
          <a:prstGeom prst="line">
            <a:avLst/>
          </a:prstGeom>
          <a:ln w="190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3568090" y="2279197"/>
            <a:ext cx="0" cy="342246"/>
          </a:xfrm>
          <a:prstGeom prst="line">
            <a:avLst/>
          </a:prstGeom>
          <a:ln w="1905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628209" y="3065616"/>
            <a:ext cx="753888" cy="0"/>
          </a:xfrm>
          <a:prstGeom prst="line">
            <a:avLst/>
          </a:prstGeom>
          <a:ln w="190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4640251" y="2723370"/>
            <a:ext cx="0" cy="342246"/>
          </a:xfrm>
          <a:prstGeom prst="line">
            <a:avLst/>
          </a:prstGeom>
          <a:ln w="1905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5495083" y="2364299"/>
            <a:ext cx="1237645" cy="359071"/>
            <a:chOff x="0" y="0"/>
            <a:chExt cx="1385059" cy="4018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5059" cy="401815"/>
            </a:xfrm>
            <a:custGeom>
              <a:avLst/>
              <a:gdLst/>
              <a:ahLst/>
              <a:cxnLst/>
              <a:rect l="l" t="t" r="r" b="b"/>
              <a:pathLst>
                <a:path w="1385059" h="401815">
                  <a:moveTo>
                    <a:pt x="1385059" y="75064"/>
                  </a:moveTo>
                  <a:lnTo>
                    <a:pt x="1385059" y="326750"/>
                  </a:lnTo>
                  <a:cubicBezTo>
                    <a:pt x="1385059" y="368207"/>
                    <a:pt x="1351451" y="401815"/>
                    <a:pt x="1309994" y="401815"/>
                  </a:cubicBezTo>
                  <a:lnTo>
                    <a:pt x="75064" y="401815"/>
                  </a:lnTo>
                  <a:cubicBezTo>
                    <a:pt x="55156" y="401815"/>
                    <a:pt x="36063" y="393906"/>
                    <a:pt x="21986" y="379829"/>
                  </a:cubicBezTo>
                  <a:cubicBezTo>
                    <a:pt x="7909" y="365752"/>
                    <a:pt x="0" y="346659"/>
                    <a:pt x="0" y="326750"/>
                  </a:cubicBezTo>
                  <a:lnTo>
                    <a:pt x="0" y="75064"/>
                  </a:lnTo>
                  <a:cubicBezTo>
                    <a:pt x="0" y="55156"/>
                    <a:pt x="7909" y="36063"/>
                    <a:pt x="21986" y="21986"/>
                  </a:cubicBezTo>
                  <a:cubicBezTo>
                    <a:pt x="36063" y="7909"/>
                    <a:pt x="55156" y="0"/>
                    <a:pt x="75064" y="0"/>
                  </a:cubicBezTo>
                  <a:lnTo>
                    <a:pt x="1309994" y="0"/>
                  </a:lnTo>
                  <a:cubicBezTo>
                    <a:pt x="1329903" y="0"/>
                    <a:pt x="1348996" y="7909"/>
                    <a:pt x="1363073" y="21986"/>
                  </a:cubicBezTo>
                  <a:cubicBezTo>
                    <a:pt x="1377150" y="36063"/>
                    <a:pt x="1385059" y="55156"/>
                    <a:pt x="1385059" y="7506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385059" cy="420865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95083" y="2902593"/>
            <a:ext cx="1237645" cy="359071"/>
            <a:chOff x="0" y="0"/>
            <a:chExt cx="1385059" cy="4018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5059" cy="401815"/>
            </a:xfrm>
            <a:custGeom>
              <a:avLst/>
              <a:gdLst/>
              <a:ahLst/>
              <a:cxnLst/>
              <a:rect l="l" t="t" r="r" b="b"/>
              <a:pathLst>
                <a:path w="1385059" h="401815">
                  <a:moveTo>
                    <a:pt x="1385059" y="75064"/>
                  </a:moveTo>
                  <a:lnTo>
                    <a:pt x="1385059" y="326750"/>
                  </a:lnTo>
                  <a:cubicBezTo>
                    <a:pt x="1385059" y="368207"/>
                    <a:pt x="1351451" y="401815"/>
                    <a:pt x="1309994" y="401815"/>
                  </a:cubicBezTo>
                  <a:lnTo>
                    <a:pt x="75064" y="401815"/>
                  </a:lnTo>
                  <a:cubicBezTo>
                    <a:pt x="55156" y="401815"/>
                    <a:pt x="36063" y="393906"/>
                    <a:pt x="21986" y="379829"/>
                  </a:cubicBezTo>
                  <a:cubicBezTo>
                    <a:pt x="7909" y="365752"/>
                    <a:pt x="0" y="346659"/>
                    <a:pt x="0" y="326750"/>
                  </a:cubicBezTo>
                  <a:lnTo>
                    <a:pt x="0" y="75064"/>
                  </a:lnTo>
                  <a:cubicBezTo>
                    <a:pt x="0" y="55156"/>
                    <a:pt x="7909" y="36063"/>
                    <a:pt x="21986" y="21986"/>
                  </a:cubicBezTo>
                  <a:cubicBezTo>
                    <a:pt x="36063" y="7909"/>
                    <a:pt x="55156" y="0"/>
                    <a:pt x="75064" y="0"/>
                  </a:cubicBezTo>
                  <a:lnTo>
                    <a:pt x="1309994" y="0"/>
                  </a:lnTo>
                  <a:cubicBezTo>
                    <a:pt x="1329903" y="0"/>
                    <a:pt x="1348996" y="7909"/>
                    <a:pt x="1363073" y="21986"/>
                  </a:cubicBezTo>
                  <a:cubicBezTo>
                    <a:pt x="1377150" y="36063"/>
                    <a:pt x="1385059" y="55156"/>
                    <a:pt x="1385059" y="7506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385059" cy="420865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3556048" y="1564429"/>
            <a:ext cx="0" cy="193429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flipV="1">
            <a:off x="3607886" y="3375658"/>
            <a:ext cx="3675985" cy="9123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3613182" y="3384706"/>
            <a:ext cx="0" cy="588671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8962811" y="3652646"/>
            <a:ext cx="0" cy="29917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flipH="1" flipV="1">
            <a:off x="10641720" y="3393904"/>
            <a:ext cx="3676001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 flipH="1">
            <a:off x="14307129" y="3393979"/>
            <a:ext cx="0" cy="579398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8" name="Group 28"/>
          <p:cNvGrpSpPr/>
          <p:nvPr/>
        </p:nvGrpSpPr>
        <p:grpSpPr>
          <a:xfrm>
            <a:off x="1877139" y="3951815"/>
            <a:ext cx="3617944" cy="5213742"/>
            <a:chOff x="0" y="0"/>
            <a:chExt cx="2518262" cy="36290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18262" cy="3629025"/>
            </a:xfrm>
            <a:custGeom>
              <a:avLst/>
              <a:gdLst/>
              <a:ahLst/>
              <a:cxnLst/>
              <a:rect l="l" t="t" r="r" b="b"/>
              <a:pathLst>
                <a:path w="2518262" h="3629025">
                  <a:moveTo>
                    <a:pt x="2518262" y="23539"/>
                  </a:moveTo>
                  <a:lnTo>
                    <a:pt x="2518262" y="3605487"/>
                  </a:lnTo>
                  <a:cubicBezTo>
                    <a:pt x="2518262" y="3618486"/>
                    <a:pt x="2507723" y="3629025"/>
                    <a:pt x="2494723" y="3629025"/>
                  </a:cubicBezTo>
                  <a:lnTo>
                    <a:pt x="23539" y="3629025"/>
                  </a:lnTo>
                  <a:cubicBezTo>
                    <a:pt x="17296" y="3629025"/>
                    <a:pt x="11309" y="3626545"/>
                    <a:pt x="6894" y="3622131"/>
                  </a:cubicBezTo>
                  <a:cubicBezTo>
                    <a:pt x="2480" y="3617716"/>
                    <a:pt x="0" y="3611729"/>
                    <a:pt x="0" y="3605487"/>
                  </a:cubicBezTo>
                  <a:lnTo>
                    <a:pt x="0" y="23539"/>
                  </a:lnTo>
                  <a:cubicBezTo>
                    <a:pt x="0" y="17296"/>
                    <a:pt x="2480" y="11309"/>
                    <a:pt x="6894" y="6894"/>
                  </a:cubicBezTo>
                  <a:cubicBezTo>
                    <a:pt x="11309" y="2480"/>
                    <a:pt x="17296" y="0"/>
                    <a:pt x="23539" y="0"/>
                  </a:cubicBezTo>
                  <a:lnTo>
                    <a:pt x="2494723" y="0"/>
                  </a:lnTo>
                  <a:cubicBezTo>
                    <a:pt x="2500966" y="0"/>
                    <a:pt x="2506953" y="2480"/>
                    <a:pt x="2511367" y="6894"/>
                  </a:cubicBezTo>
                  <a:cubicBezTo>
                    <a:pt x="2515782" y="11309"/>
                    <a:pt x="2518262" y="17296"/>
                    <a:pt x="2518262" y="23539"/>
                  </a:cubicBezTo>
                  <a:close/>
                </a:path>
              </a:pathLst>
            </a:custGeom>
            <a:solidFill>
              <a:srgbClr val="AADBF7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2518262" cy="3648075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29678" y="4445004"/>
            <a:ext cx="3224499" cy="475329"/>
            <a:chOff x="0" y="0"/>
            <a:chExt cx="2244412" cy="3308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224021" y="1091110"/>
            <a:ext cx="664054" cy="35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197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Start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47447" y="1857705"/>
            <a:ext cx="3017202" cy="28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Opens LMS Platform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86707" y="2396791"/>
            <a:ext cx="898057" cy="29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If invalid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05305" y="2376713"/>
            <a:ext cx="3017202" cy="26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Message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28209" y="2927779"/>
            <a:ext cx="3017202" cy="26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Retry Login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54210" y="2663747"/>
            <a:ext cx="3017202" cy="26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System Identifies user type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185772" y="3170276"/>
            <a:ext cx="1554078" cy="35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197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LMS FLOW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64428" y="4016379"/>
            <a:ext cx="1940877" cy="30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STUDENT FLOW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26265" y="4538335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Dashboard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047447" y="5005480"/>
            <a:ext cx="3224499" cy="475329"/>
            <a:chOff x="0" y="0"/>
            <a:chExt cx="2244412" cy="33085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151095" y="507825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Enrolled Courses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060266" y="5565956"/>
            <a:ext cx="3224499" cy="475329"/>
            <a:chOff x="0" y="0"/>
            <a:chExt cx="2244412" cy="33085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047447" y="6126431"/>
            <a:ext cx="3224499" cy="475329"/>
            <a:chOff x="0" y="0"/>
            <a:chExt cx="2244412" cy="33085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2126265" y="6200445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Lessons &amp; Materials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2073862" y="6723399"/>
            <a:ext cx="3224499" cy="475329"/>
            <a:chOff x="0" y="0"/>
            <a:chExt cx="2244412" cy="33085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177510" y="5638729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Course Page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104581" y="6796172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Quizzes / Exams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073862" y="7289956"/>
            <a:ext cx="3224499" cy="475329"/>
            <a:chOff x="0" y="0"/>
            <a:chExt cx="2244412" cy="33085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060266" y="7886924"/>
            <a:ext cx="3224499" cy="475329"/>
            <a:chOff x="0" y="0"/>
            <a:chExt cx="2244412" cy="33085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2163914" y="7362729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Assignments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126265" y="797918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Grades &amp; Feedback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2725389" y="8453481"/>
            <a:ext cx="1872726" cy="475329"/>
            <a:chOff x="0" y="0"/>
            <a:chExt cx="1303511" cy="33085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303511" cy="330852"/>
            </a:xfrm>
            <a:custGeom>
              <a:avLst/>
              <a:gdLst/>
              <a:ahLst/>
              <a:cxnLst/>
              <a:rect l="l" t="t" r="r" b="b"/>
              <a:pathLst>
                <a:path w="1303511" h="330852">
                  <a:moveTo>
                    <a:pt x="78547" y="0"/>
                  </a:moveTo>
                  <a:lnTo>
                    <a:pt x="1224964" y="0"/>
                  </a:lnTo>
                  <a:cubicBezTo>
                    <a:pt x="1245796" y="0"/>
                    <a:pt x="1265775" y="8275"/>
                    <a:pt x="1280505" y="23006"/>
                  </a:cubicBezTo>
                  <a:cubicBezTo>
                    <a:pt x="1295236" y="37736"/>
                    <a:pt x="1303511" y="57715"/>
                    <a:pt x="1303511" y="78547"/>
                  </a:cubicBezTo>
                  <a:lnTo>
                    <a:pt x="1303511" y="252306"/>
                  </a:lnTo>
                  <a:cubicBezTo>
                    <a:pt x="1303511" y="273138"/>
                    <a:pt x="1295236" y="293116"/>
                    <a:pt x="1280505" y="307847"/>
                  </a:cubicBezTo>
                  <a:cubicBezTo>
                    <a:pt x="1265775" y="322577"/>
                    <a:pt x="1245796" y="330852"/>
                    <a:pt x="1224964" y="330852"/>
                  </a:cubicBezTo>
                  <a:lnTo>
                    <a:pt x="78547" y="330852"/>
                  </a:lnTo>
                  <a:cubicBezTo>
                    <a:pt x="57715" y="330852"/>
                    <a:pt x="37736" y="322577"/>
                    <a:pt x="23006" y="307847"/>
                  </a:cubicBezTo>
                  <a:cubicBezTo>
                    <a:pt x="8275" y="293116"/>
                    <a:pt x="0" y="273138"/>
                    <a:pt x="0" y="252306"/>
                  </a:cubicBezTo>
                  <a:lnTo>
                    <a:pt x="0" y="78547"/>
                  </a:lnTo>
                  <a:cubicBezTo>
                    <a:pt x="0" y="57715"/>
                    <a:pt x="8275" y="37736"/>
                    <a:pt x="23006" y="23006"/>
                  </a:cubicBezTo>
                  <a:cubicBezTo>
                    <a:pt x="37736" y="8275"/>
                    <a:pt x="57715" y="0"/>
                    <a:pt x="78547" y="0"/>
                  </a:cubicBezTo>
                  <a:close/>
                </a:path>
              </a:pathLst>
            </a:custGeom>
            <a:solidFill>
              <a:srgbClr val="D4EFFF"/>
            </a:solidFill>
            <a:ln w="9525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-19050"/>
              <a:ext cx="1303511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2163914" y="852141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7153839" y="3951815"/>
            <a:ext cx="3617944" cy="5213742"/>
            <a:chOff x="0" y="0"/>
            <a:chExt cx="2518262" cy="362902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518262" cy="3629025"/>
            </a:xfrm>
            <a:custGeom>
              <a:avLst/>
              <a:gdLst/>
              <a:ahLst/>
              <a:cxnLst/>
              <a:rect l="l" t="t" r="r" b="b"/>
              <a:pathLst>
                <a:path w="2518262" h="3629025">
                  <a:moveTo>
                    <a:pt x="2518262" y="23539"/>
                  </a:moveTo>
                  <a:lnTo>
                    <a:pt x="2518262" y="3605487"/>
                  </a:lnTo>
                  <a:cubicBezTo>
                    <a:pt x="2518262" y="3618486"/>
                    <a:pt x="2507723" y="3629025"/>
                    <a:pt x="2494723" y="3629025"/>
                  </a:cubicBezTo>
                  <a:lnTo>
                    <a:pt x="23539" y="3629025"/>
                  </a:lnTo>
                  <a:cubicBezTo>
                    <a:pt x="17296" y="3629025"/>
                    <a:pt x="11309" y="3626545"/>
                    <a:pt x="6894" y="3622131"/>
                  </a:cubicBezTo>
                  <a:cubicBezTo>
                    <a:pt x="2480" y="3617716"/>
                    <a:pt x="0" y="3611729"/>
                    <a:pt x="0" y="3605487"/>
                  </a:cubicBezTo>
                  <a:lnTo>
                    <a:pt x="0" y="23539"/>
                  </a:lnTo>
                  <a:cubicBezTo>
                    <a:pt x="0" y="17296"/>
                    <a:pt x="2480" y="11309"/>
                    <a:pt x="6894" y="6894"/>
                  </a:cubicBezTo>
                  <a:cubicBezTo>
                    <a:pt x="11309" y="2480"/>
                    <a:pt x="17296" y="0"/>
                    <a:pt x="23539" y="0"/>
                  </a:cubicBezTo>
                  <a:lnTo>
                    <a:pt x="2494723" y="0"/>
                  </a:lnTo>
                  <a:cubicBezTo>
                    <a:pt x="2500966" y="0"/>
                    <a:pt x="2506953" y="2480"/>
                    <a:pt x="2511367" y="6894"/>
                  </a:cubicBezTo>
                  <a:cubicBezTo>
                    <a:pt x="2515782" y="11309"/>
                    <a:pt x="2518262" y="17296"/>
                    <a:pt x="2518262" y="23539"/>
                  </a:cubicBezTo>
                  <a:close/>
                </a:path>
              </a:pathLst>
            </a:custGeom>
            <a:solidFill>
              <a:srgbClr val="FFF5CD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19050"/>
              <a:ext cx="2518262" cy="3648075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7306378" y="4445004"/>
            <a:ext cx="3224499" cy="475329"/>
            <a:chOff x="0" y="0"/>
            <a:chExt cx="2244412" cy="33085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7927534" y="4016379"/>
            <a:ext cx="1968064" cy="30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TEACHER FLOW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402965" y="4538335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Dashboard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7306378" y="5017644"/>
            <a:ext cx="3224499" cy="475329"/>
            <a:chOff x="0" y="0"/>
            <a:chExt cx="2244412" cy="33085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7427795" y="507825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or Manage Courses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7299317" y="6138595"/>
            <a:ext cx="3224499" cy="475329"/>
            <a:chOff x="0" y="0"/>
            <a:chExt cx="2244412" cy="330852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7402965" y="6200445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Announcements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7306378" y="5565956"/>
            <a:ext cx="3224499" cy="475329"/>
            <a:chOff x="0" y="0"/>
            <a:chExt cx="2244412" cy="330852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7248748" y="5666475"/>
            <a:ext cx="3428126" cy="26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"/>
              </a:lnSpc>
              <a:spcBef>
                <a:spcPct val="0"/>
              </a:spcBef>
            </a:pPr>
            <a:r>
              <a:rPr lang="en-US" sz="14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Materials (files, videos)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7310024" y="6708814"/>
            <a:ext cx="3224499" cy="475329"/>
            <a:chOff x="0" y="0"/>
            <a:chExt cx="2244412" cy="33085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93" name="TextBox 93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TextBox 94"/>
          <p:cNvSpPr txBox="1"/>
          <p:nvPr/>
        </p:nvSpPr>
        <p:spPr>
          <a:xfrm>
            <a:off x="7381281" y="6805697"/>
            <a:ext cx="3017202" cy="26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"/>
              </a:lnSpc>
              <a:spcBef>
                <a:spcPct val="0"/>
              </a:spcBef>
            </a:pPr>
            <a:r>
              <a:rPr lang="en-US" sz="14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Quizzes / Assignments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7310024" y="7299700"/>
            <a:ext cx="3224499" cy="475329"/>
            <a:chOff x="0" y="0"/>
            <a:chExt cx="2244412" cy="330852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7410026" y="7407566"/>
            <a:ext cx="3017202" cy="24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  <a:spcBef>
                <a:spcPct val="0"/>
              </a:spcBef>
            </a:pPr>
            <a:r>
              <a:rPr lang="en-US" sz="13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Grade Students &amp; Give Feedback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7324147" y="7908831"/>
            <a:ext cx="3224499" cy="475329"/>
            <a:chOff x="0" y="0"/>
            <a:chExt cx="2244412" cy="330852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101" name="TextBox 101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7402965" y="797918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Class Progress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8033776" y="8469307"/>
            <a:ext cx="1872726" cy="475329"/>
            <a:chOff x="0" y="0"/>
            <a:chExt cx="1303511" cy="33085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303511" cy="330852"/>
            </a:xfrm>
            <a:custGeom>
              <a:avLst/>
              <a:gdLst/>
              <a:ahLst/>
              <a:cxnLst/>
              <a:rect l="l" t="t" r="r" b="b"/>
              <a:pathLst>
                <a:path w="1303511" h="330852">
                  <a:moveTo>
                    <a:pt x="78547" y="0"/>
                  </a:moveTo>
                  <a:lnTo>
                    <a:pt x="1224964" y="0"/>
                  </a:lnTo>
                  <a:cubicBezTo>
                    <a:pt x="1245796" y="0"/>
                    <a:pt x="1265775" y="8275"/>
                    <a:pt x="1280505" y="23006"/>
                  </a:cubicBezTo>
                  <a:cubicBezTo>
                    <a:pt x="1295236" y="37736"/>
                    <a:pt x="1303511" y="57715"/>
                    <a:pt x="1303511" y="78547"/>
                  </a:cubicBezTo>
                  <a:lnTo>
                    <a:pt x="1303511" y="252306"/>
                  </a:lnTo>
                  <a:cubicBezTo>
                    <a:pt x="1303511" y="273138"/>
                    <a:pt x="1295236" y="293116"/>
                    <a:pt x="1280505" y="307847"/>
                  </a:cubicBezTo>
                  <a:cubicBezTo>
                    <a:pt x="1265775" y="322577"/>
                    <a:pt x="1245796" y="330852"/>
                    <a:pt x="1224964" y="330852"/>
                  </a:cubicBezTo>
                  <a:lnTo>
                    <a:pt x="78547" y="330852"/>
                  </a:lnTo>
                  <a:cubicBezTo>
                    <a:pt x="57715" y="330852"/>
                    <a:pt x="37736" y="322577"/>
                    <a:pt x="23006" y="307847"/>
                  </a:cubicBezTo>
                  <a:cubicBezTo>
                    <a:pt x="8275" y="293116"/>
                    <a:pt x="0" y="273138"/>
                    <a:pt x="0" y="252306"/>
                  </a:cubicBezTo>
                  <a:lnTo>
                    <a:pt x="0" y="78547"/>
                  </a:lnTo>
                  <a:cubicBezTo>
                    <a:pt x="0" y="57715"/>
                    <a:pt x="8275" y="37736"/>
                    <a:pt x="23006" y="23006"/>
                  </a:cubicBezTo>
                  <a:cubicBezTo>
                    <a:pt x="37736" y="8275"/>
                    <a:pt x="57715" y="0"/>
                    <a:pt x="78547" y="0"/>
                  </a:cubicBezTo>
                  <a:close/>
                </a:path>
              </a:pathLst>
            </a:custGeom>
            <a:solidFill>
              <a:srgbClr val="FFFBEC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105" name="TextBox 105"/>
            <p:cNvSpPr txBox="1"/>
            <p:nvPr/>
          </p:nvSpPr>
          <p:spPr>
            <a:xfrm>
              <a:off x="0" y="-19050"/>
              <a:ext cx="1303511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6" name="TextBox 106"/>
          <p:cNvSpPr txBox="1"/>
          <p:nvPr/>
        </p:nvSpPr>
        <p:spPr>
          <a:xfrm>
            <a:off x="7440614" y="8521413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12445753" y="3973377"/>
            <a:ext cx="3617944" cy="5213742"/>
            <a:chOff x="0" y="0"/>
            <a:chExt cx="2518262" cy="3629025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518262" cy="3629025"/>
            </a:xfrm>
            <a:custGeom>
              <a:avLst/>
              <a:gdLst/>
              <a:ahLst/>
              <a:cxnLst/>
              <a:rect l="l" t="t" r="r" b="b"/>
              <a:pathLst>
                <a:path w="2518262" h="3629025">
                  <a:moveTo>
                    <a:pt x="2518262" y="23539"/>
                  </a:moveTo>
                  <a:lnTo>
                    <a:pt x="2518262" y="3605487"/>
                  </a:lnTo>
                  <a:cubicBezTo>
                    <a:pt x="2518262" y="3618486"/>
                    <a:pt x="2507723" y="3629025"/>
                    <a:pt x="2494723" y="3629025"/>
                  </a:cubicBezTo>
                  <a:lnTo>
                    <a:pt x="23539" y="3629025"/>
                  </a:lnTo>
                  <a:cubicBezTo>
                    <a:pt x="17296" y="3629025"/>
                    <a:pt x="11309" y="3626545"/>
                    <a:pt x="6894" y="3622131"/>
                  </a:cubicBezTo>
                  <a:cubicBezTo>
                    <a:pt x="2480" y="3617716"/>
                    <a:pt x="0" y="3611729"/>
                    <a:pt x="0" y="3605487"/>
                  </a:cubicBezTo>
                  <a:lnTo>
                    <a:pt x="0" y="23539"/>
                  </a:lnTo>
                  <a:cubicBezTo>
                    <a:pt x="0" y="17296"/>
                    <a:pt x="2480" y="11309"/>
                    <a:pt x="6894" y="6894"/>
                  </a:cubicBezTo>
                  <a:cubicBezTo>
                    <a:pt x="11309" y="2480"/>
                    <a:pt x="17296" y="0"/>
                    <a:pt x="23539" y="0"/>
                  </a:cubicBezTo>
                  <a:lnTo>
                    <a:pt x="2494723" y="0"/>
                  </a:lnTo>
                  <a:cubicBezTo>
                    <a:pt x="2500966" y="0"/>
                    <a:pt x="2506953" y="2480"/>
                    <a:pt x="2511367" y="6894"/>
                  </a:cubicBezTo>
                  <a:cubicBezTo>
                    <a:pt x="2515782" y="11309"/>
                    <a:pt x="2518262" y="17296"/>
                    <a:pt x="2518262" y="23539"/>
                  </a:cubicBezTo>
                  <a:close/>
                </a:path>
              </a:pathLst>
            </a:custGeom>
            <a:solidFill>
              <a:srgbClr val="CFFFE8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-19050"/>
              <a:ext cx="2518262" cy="3648075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3409582" y="4037941"/>
            <a:ext cx="1587798" cy="30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ADMIN FLOW</a:t>
            </a:r>
          </a:p>
        </p:txBody>
      </p:sp>
      <p:grpSp>
        <p:nvGrpSpPr>
          <p:cNvPr id="111" name="Group 111"/>
          <p:cNvGrpSpPr/>
          <p:nvPr/>
        </p:nvGrpSpPr>
        <p:grpSpPr>
          <a:xfrm>
            <a:off x="12642476" y="4496397"/>
            <a:ext cx="3224499" cy="475329"/>
            <a:chOff x="0" y="0"/>
            <a:chExt cx="2244412" cy="330852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13" name="TextBox 113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4" name="TextBox 114"/>
          <p:cNvSpPr txBox="1"/>
          <p:nvPr/>
        </p:nvSpPr>
        <p:spPr>
          <a:xfrm>
            <a:off x="12694880" y="4559897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12653069" y="5081200"/>
            <a:ext cx="3224499" cy="475329"/>
            <a:chOff x="0" y="0"/>
            <a:chExt cx="2244412" cy="330852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17" name="TextBox 117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8" name="TextBox 118"/>
          <p:cNvSpPr txBox="1"/>
          <p:nvPr/>
        </p:nvSpPr>
        <p:spPr>
          <a:xfrm>
            <a:off x="12732529" y="5076149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User Accounts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12694880" y="6250807"/>
            <a:ext cx="3224499" cy="475329"/>
            <a:chOff x="0" y="0"/>
            <a:chExt cx="2244412" cy="330852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21" name="TextBox 121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2" name="TextBox 122"/>
          <p:cNvSpPr txBox="1"/>
          <p:nvPr/>
        </p:nvSpPr>
        <p:spPr>
          <a:xfrm>
            <a:off x="12798528" y="6330903"/>
            <a:ext cx="3017202" cy="23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2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System Usage and Reports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12694880" y="5666004"/>
            <a:ext cx="3224499" cy="475329"/>
            <a:chOff x="0" y="0"/>
            <a:chExt cx="2244412" cy="330852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25" name="TextBox 125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12203396" y="5759861"/>
            <a:ext cx="4207465" cy="23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2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Approve Course Creation Requests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12673195" y="6835611"/>
            <a:ext cx="3224499" cy="475329"/>
            <a:chOff x="0" y="0"/>
            <a:chExt cx="2244412" cy="330852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29" name="TextBox 129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12798528" y="6909625"/>
            <a:ext cx="3017202" cy="26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Database and Backups</a:t>
            </a:r>
          </a:p>
        </p:txBody>
      </p:sp>
      <p:grpSp>
        <p:nvGrpSpPr>
          <p:cNvPr id="131" name="Group 131"/>
          <p:cNvGrpSpPr/>
          <p:nvPr/>
        </p:nvGrpSpPr>
        <p:grpSpPr>
          <a:xfrm>
            <a:off x="12694880" y="7420414"/>
            <a:ext cx="3224499" cy="475329"/>
            <a:chOff x="0" y="0"/>
            <a:chExt cx="2244412" cy="330852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33" name="TextBox 133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4" name="TextBox 134"/>
          <p:cNvSpPr txBox="1"/>
          <p:nvPr/>
        </p:nvSpPr>
        <p:spPr>
          <a:xfrm>
            <a:off x="12526422" y="7534363"/>
            <a:ext cx="3498975" cy="24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  <a:spcBef>
                <a:spcPct val="0"/>
              </a:spcBef>
            </a:pPr>
            <a:r>
              <a:rPr lang="en-US" sz="13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Technical Issues / Support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12673195" y="7999715"/>
            <a:ext cx="3224499" cy="475329"/>
            <a:chOff x="0" y="0"/>
            <a:chExt cx="2244412" cy="330852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2244412" cy="330852"/>
            </a:xfrm>
            <a:custGeom>
              <a:avLst/>
              <a:gdLst/>
              <a:ahLst/>
              <a:cxnLst/>
              <a:rect l="l" t="t" r="r" b="b"/>
              <a:pathLst>
                <a:path w="2244412" h="330852">
                  <a:moveTo>
                    <a:pt x="45618" y="0"/>
                  </a:moveTo>
                  <a:lnTo>
                    <a:pt x="2198794" y="0"/>
                  </a:lnTo>
                  <a:cubicBezTo>
                    <a:pt x="2210892" y="0"/>
                    <a:pt x="2222496" y="4806"/>
                    <a:pt x="2231051" y="13361"/>
                  </a:cubicBezTo>
                  <a:cubicBezTo>
                    <a:pt x="2239606" y="21916"/>
                    <a:pt x="2244412" y="33520"/>
                    <a:pt x="2244412" y="45618"/>
                  </a:cubicBezTo>
                  <a:lnTo>
                    <a:pt x="2244412" y="285234"/>
                  </a:lnTo>
                  <a:cubicBezTo>
                    <a:pt x="2244412" y="297333"/>
                    <a:pt x="2239606" y="308936"/>
                    <a:pt x="2231051" y="317491"/>
                  </a:cubicBezTo>
                  <a:cubicBezTo>
                    <a:pt x="2222496" y="326046"/>
                    <a:pt x="2210892" y="330852"/>
                    <a:pt x="2198794" y="330852"/>
                  </a:cubicBezTo>
                  <a:lnTo>
                    <a:pt x="45618" y="330852"/>
                  </a:lnTo>
                  <a:cubicBezTo>
                    <a:pt x="33520" y="330852"/>
                    <a:pt x="21916" y="326046"/>
                    <a:pt x="13361" y="317491"/>
                  </a:cubicBezTo>
                  <a:cubicBezTo>
                    <a:pt x="4806" y="308936"/>
                    <a:pt x="0" y="297333"/>
                    <a:pt x="0" y="285234"/>
                  </a:cubicBezTo>
                  <a:lnTo>
                    <a:pt x="0" y="45618"/>
                  </a:lnTo>
                  <a:cubicBezTo>
                    <a:pt x="0" y="33520"/>
                    <a:pt x="4806" y="21916"/>
                    <a:pt x="13361" y="13361"/>
                  </a:cubicBezTo>
                  <a:cubicBezTo>
                    <a:pt x="21916" y="4806"/>
                    <a:pt x="33520" y="0"/>
                    <a:pt x="45618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37" name="TextBox 137"/>
            <p:cNvSpPr txBox="1"/>
            <p:nvPr/>
          </p:nvSpPr>
          <p:spPr>
            <a:xfrm>
              <a:off x="0" y="-19050"/>
              <a:ext cx="2244412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8" name="TextBox 138"/>
          <p:cNvSpPr txBox="1"/>
          <p:nvPr/>
        </p:nvSpPr>
        <p:spPr>
          <a:xfrm>
            <a:off x="12558923" y="8085314"/>
            <a:ext cx="3470636" cy="26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LMS Settings or Features</a:t>
            </a:r>
          </a:p>
        </p:txBody>
      </p:sp>
      <p:grpSp>
        <p:nvGrpSpPr>
          <p:cNvPr id="139" name="Group 139"/>
          <p:cNvGrpSpPr/>
          <p:nvPr/>
        </p:nvGrpSpPr>
        <p:grpSpPr>
          <a:xfrm>
            <a:off x="13349081" y="8578436"/>
            <a:ext cx="1872726" cy="475329"/>
            <a:chOff x="0" y="0"/>
            <a:chExt cx="1303511" cy="330852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303511" cy="330852"/>
            </a:xfrm>
            <a:custGeom>
              <a:avLst/>
              <a:gdLst/>
              <a:ahLst/>
              <a:cxnLst/>
              <a:rect l="l" t="t" r="r" b="b"/>
              <a:pathLst>
                <a:path w="1303511" h="330852">
                  <a:moveTo>
                    <a:pt x="78547" y="0"/>
                  </a:moveTo>
                  <a:lnTo>
                    <a:pt x="1224964" y="0"/>
                  </a:lnTo>
                  <a:cubicBezTo>
                    <a:pt x="1245796" y="0"/>
                    <a:pt x="1265775" y="8275"/>
                    <a:pt x="1280505" y="23006"/>
                  </a:cubicBezTo>
                  <a:cubicBezTo>
                    <a:pt x="1295236" y="37736"/>
                    <a:pt x="1303511" y="57715"/>
                    <a:pt x="1303511" y="78547"/>
                  </a:cubicBezTo>
                  <a:lnTo>
                    <a:pt x="1303511" y="252306"/>
                  </a:lnTo>
                  <a:cubicBezTo>
                    <a:pt x="1303511" y="273138"/>
                    <a:pt x="1295236" y="293116"/>
                    <a:pt x="1280505" y="307847"/>
                  </a:cubicBezTo>
                  <a:cubicBezTo>
                    <a:pt x="1265775" y="322577"/>
                    <a:pt x="1245796" y="330852"/>
                    <a:pt x="1224964" y="330852"/>
                  </a:cubicBezTo>
                  <a:lnTo>
                    <a:pt x="78547" y="330852"/>
                  </a:lnTo>
                  <a:cubicBezTo>
                    <a:pt x="57715" y="330852"/>
                    <a:pt x="37736" y="322577"/>
                    <a:pt x="23006" y="307847"/>
                  </a:cubicBezTo>
                  <a:cubicBezTo>
                    <a:pt x="8275" y="293116"/>
                    <a:pt x="0" y="273138"/>
                    <a:pt x="0" y="252306"/>
                  </a:cubicBezTo>
                  <a:lnTo>
                    <a:pt x="0" y="78547"/>
                  </a:lnTo>
                  <a:cubicBezTo>
                    <a:pt x="0" y="57715"/>
                    <a:pt x="8275" y="37736"/>
                    <a:pt x="23006" y="23006"/>
                  </a:cubicBezTo>
                  <a:cubicBezTo>
                    <a:pt x="37736" y="8275"/>
                    <a:pt x="57715" y="0"/>
                    <a:pt x="78547" y="0"/>
                  </a:cubicBezTo>
                  <a:close/>
                </a:path>
              </a:pathLst>
            </a:custGeom>
            <a:solidFill>
              <a:srgbClr val="EDFFF6"/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id="141" name="TextBox 141"/>
            <p:cNvSpPr txBox="1"/>
            <p:nvPr/>
          </p:nvSpPr>
          <p:spPr>
            <a:xfrm>
              <a:off x="0" y="-19050"/>
              <a:ext cx="1303511" cy="349902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0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142"/>
          <p:cNvSpPr txBox="1"/>
          <p:nvPr/>
        </p:nvSpPr>
        <p:spPr>
          <a:xfrm>
            <a:off x="12732529" y="8628122"/>
            <a:ext cx="3017202" cy="2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  <a:spcBef>
                <a:spcPct val="0"/>
              </a:spcBef>
            </a:pPr>
            <a:r>
              <a:rPr lang="en-US" sz="1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2732529" y="5299010"/>
            <a:ext cx="3017202" cy="21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"/>
              </a:lnSpc>
              <a:spcBef>
                <a:spcPct val="0"/>
              </a:spcBef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(add/remove students or teachers)</a:t>
            </a:r>
          </a:p>
        </p:txBody>
      </p:sp>
      <p:sp>
        <p:nvSpPr>
          <p:cNvPr id="144" name="AutoShape 144"/>
          <p:cNvSpPr/>
          <p:nvPr/>
        </p:nvSpPr>
        <p:spPr>
          <a:xfrm flipH="1" flipV="1">
            <a:off x="3686111" y="9165557"/>
            <a:ext cx="29" cy="698185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145"/>
          <p:cNvSpPr/>
          <p:nvPr/>
        </p:nvSpPr>
        <p:spPr>
          <a:xfrm flipH="1" flipV="1">
            <a:off x="14473214" y="9187119"/>
            <a:ext cx="0" cy="677539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146"/>
          <p:cNvSpPr/>
          <p:nvPr/>
        </p:nvSpPr>
        <p:spPr>
          <a:xfrm flipV="1">
            <a:off x="3686140" y="9863743"/>
            <a:ext cx="4501739" cy="915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7" name="AutoShape 147"/>
          <p:cNvSpPr/>
          <p:nvPr/>
        </p:nvSpPr>
        <p:spPr>
          <a:xfrm flipH="1">
            <a:off x="9897000" y="9863743"/>
            <a:ext cx="4576214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8" name="AutoShape 148"/>
          <p:cNvSpPr/>
          <p:nvPr/>
        </p:nvSpPr>
        <p:spPr>
          <a:xfrm>
            <a:off x="8962811" y="9165557"/>
            <a:ext cx="0" cy="422613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9" name="Group 149"/>
          <p:cNvGrpSpPr/>
          <p:nvPr/>
        </p:nvGrpSpPr>
        <p:grpSpPr>
          <a:xfrm>
            <a:off x="8187879" y="9588171"/>
            <a:ext cx="1709121" cy="551144"/>
            <a:chOff x="0" y="0"/>
            <a:chExt cx="685251" cy="220974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685251" cy="220974"/>
            </a:xfrm>
            <a:custGeom>
              <a:avLst/>
              <a:gdLst/>
              <a:ahLst/>
              <a:cxnLst/>
              <a:rect l="l" t="t" r="r" b="b"/>
              <a:pathLst>
                <a:path w="685251" h="220974">
                  <a:moveTo>
                    <a:pt x="110487" y="0"/>
                  </a:moveTo>
                  <a:lnTo>
                    <a:pt x="574764" y="0"/>
                  </a:lnTo>
                  <a:cubicBezTo>
                    <a:pt x="635784" y="0"/>
                    <a:pt x="685251" y="49467"/>
                    <a:pt x="685251" y="110487"/>
                  </a:cubicBezTo>
                  <a:lnTo>
                    <a:pt x="685251" y="110487"/>
                  </a:lnTo>
                  <a:cubicBezTo>
                    <a:pt x="685251" y="171508"/>
                    <a:pt x="635784" y="220974"/>
                    <a:pt x="574764" y="220974"/>
                  </a:cubicBezTo>
                  <a:lnTo>
                    <a:pt x="110487" y="220974"/>
                  </a:lnTo>
                  <a:cubicBezTo>
                    <a:pt x="49467" y="220974"/>
                    <a:pt x="0" y="171508"/>
                    <a:pt x="0" y="110487"/>
                  </a:cubicBezTo>
                  <a:lnTo>
                    <a:pt x="0" y="110487"/>
                  </a:lnTo>
                  <a:cubicBezTo>
                    <a:pt x="0" y="49467"/>
                    <a:pt x="49467" y="0"/>
                    <a:pt x="11048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0" y="-19050"/>
              <a:ext cx="685251" cy="240024"/>
            </a:xfrm>
            <a:prstGeom prst="rect">
              <a:avLst/>
            </a:prstGeom>
          </p:spPr>
          <p:txBody>
            <a:bodyPr lIns="31480" tIns="31480" rIns="31480" bIns="31480" rtlCol="0" anchor="ctr"/>
            <a:lstStyle/>
            <a:p>
              <a:pPr algn="ctr">
                <a:lnSpc>
                  <a:spcPts val="164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2" name="TextBox 152"/>
          <p:cNvSpPr txBox="1"/>
          <p:nvPr/>
        </p:nvSpPr>
        <p:spPr>
          <a:xfrm>
            <a:off x="8767216" y="9660391"/>
            <a:ext cx="550451" cy="35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197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276225"/>
            <a:ext cx="14078968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Objectives</a:t>
            </a:r>
          </a:p>
          <a:p>
            <a:pPr algn="l">
              <a:lnSpc>
                <a:spcPts val="15000"/>
              </a:lnSpc>
            </a:pPr>
            <a:endParaRPr lang="en-US" sz="15000" b="1" spc="-825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algn="l">
              <a:lnSpc>
                <a:spcPts val="15000"/>
              </a:lnSpc>
            </a:pPr>
            <a:endParaRPr lang="en-US" sz="15000" b="1" spc="-825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686050"/>
            <a:ext cx="16293150" cy="619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5030" lvl="1" indent="-487515" algn="just">
              <a:lnSpc>
                <a:spcPts val="5419"/>
              </a:lnSpc>
              <a:buFont typeface="Arial"/>
              <a:buChar char="•"/>
            </a:pPr>
            <a:r>
              <a:rPr lang="en-US" sz="4516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Provide organized access to courses and materials.</a:t>
            </a:r>
          </a:p>
          <a:p>
            <a:pPr algn="just">
              <a:lnSpc>
                <a:spcPts val="5419"/>
              </a:lnSpc>
            </a:pPr>
            <a:endParaRPr lang="en-US" sz="4516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75030" lvl="1" indent="-487515" algn="just">
              <a:lnSpc>
                <a:spcPts val="5419"/>
              </a:lnSpc>
              <a:buFont typeface="Arial"/>
              <a:buChar char="•"/>
            </a:pPr>
            <a:r>
              <a:rPr lang="en-US" sz="4516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Simplify creation and management of class content.</a:t>
            </a:r>
          </a:p>
          <a:p>
            <a:pPr algn="just">
              <a:lnSpc>
                <a:spcPts val="5419"/>
              </a:lnSpc>
            </a:pPr>
            <a:endParaRPr lang="en-US" sz="4516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75030" lvl="1" indent="-487515" algn="just">
              <a:lnSpc>
                <a:spcPts val="5419"/>
              </a:lnSpc>
              <a:buFont typeface="Arial"/>
              <a:buChar char="•"/>
            </a:pPr>
            <a:r>
              <a:rPr lang="en-US" sz="4516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Allow students to view progress and submit outputs.</a:t>
            </a:r>
          </a:p>
          <a:p>
            <a:pPr algn="just">
              <a:lnSpc>
                <a:spcPts val="5419"/>
              </a:lnSpc>
            </a:pPr>
            <a:endParaRPr lang="en-US" sz="4516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75030" lvl="1" indent="-487515" algn="just">
              <a:lnSpc>
                <a:spcPts val="5419"/>
              </a:lnSpc>
              <a:buFont typeface="Arial"/>
              <a:buChar char="•"/>
            </a:pPr>
            <a:r>
              <a:rPr lang="en-US" sz="4516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Enable admins to oversee users and maintain data.</a:t>
            </a:r>
          </a:p>
          <a:p>
            <a:pPr algn="just">
              <a:lnSpc>
                <a:spcPts val="5419"/>
              </a:lnSpc>
            </a:pPr>
            <a:endParaRPr lang="en-US" sz="4516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75030" lvl="1" indent="-487515" algn="just">
              <a:lnSpc>
                <a:spcPts val="5419"/>
              </a:lnSpc>
              <a:buFont typeface="Arial"/>
              <a:buChar char="•"/>
            </a:pPr>
            <a:r>
              <a:rPr lang="en-US" sz="4516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Improve overall academic workflow and productivity.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276225"/>
            <a:ext cx="1527340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65551" y="2905125"/>
            <a:ext cx="15250849" cy="52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84"/>
              </a:lnSpc>
            </a:pPr>
            <a:r>
              <a:rPr lang="en-US" sz="5736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Student Side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View dashboard and enrolled courses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Access lessons and materials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Take quizzes and exams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Submit assignments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View grades and feedback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276225"/>
            <a:ext cx="1527340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17951" y="3133725"/>
            <a:ext cx="15250849" cy="530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84"/>
              </a:lnSpc>
            </a:pPr>
            <a:r>
              <a:rPr lang="en-US" sz="6600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Teacher side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66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Upload files and videos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66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Post announcements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66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Create quizzes and assignments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66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Grade and give feedback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6600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Track student progress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276225"/>
            <a:ext cx="1527340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9351" y="2843389"/>
            <a:ext cx="15250849" cy="607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84"/>
              </a:lnSpc>
            </a:pPr>
            <a:r>
              <a:rPr lang="en-US" sz="5736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Admin side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Manage user accounts (add/remove)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Approve course creation requests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Monitor system usage and reports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Manage backups and database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Handle support and technical issues</a:t>
            </a:r>
          </a:p>
          <a:p>
            <a:pPr marL="1238564" lvl="1" indent="-619282" algn="just">
              <a:lnSpc>
                <a:spcPts val="6884"/>
              </a:lnSpc>
              <a:buFont typeface="Arial"/>
              <a:buChar char="•"/>
            </a:pPr>
            <a:r>
              <a:rPr lang="en-US" sz="5736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Update LMS settings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708" y="330529"/>
            <a:ext cx="18168585" cy="162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24"/>
              </a:lnSpc>
            </a:pPr>
            <a:r>
              <a:rPr lang="en-US" sz="12224" b="1" spc="-672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Benefits  of  the 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331" y="2552700"/>
            <a:ext cx="15529339" cy="695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Effici</a:t>
            </a: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ent communication and class organization</a:t>
            </a: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Accessible anytime and anywhere</a:t>
            </a: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Transparent grading and feedback</a:t>
            </a: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Secure, centralized database</a:t>
            </a: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86423" lvl="1" indent="-493211" algn="just">
              <a:lnSpc>
                <a:spcPts val="5482"/>
              </a:lnSpc>
              <a:buFont typeface="Arial"/>
              <a:buChar char="•"/>
            </a:pPr>
            <a:r>
              <a:rPr lang="en-US" sz="4568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Reduced paperwork and admin workload</a:t>
            </a:r>
          </a:p>
          <a:p>
            <a:pPr algn="just">
              <a:lnSpc>
                <a:spcPts val="5482"/>
              </a:lnSpc>
            </a:pPr>
            <a:endParaRPr lang="en-US" sz="4568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495</Words>
  <Application>Microsoft Office PowerPoint</Application>
  <PresentationFormat>Custom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Work Sans</vt:lpstr>
      <vt:lpstr>Arial Italics</vt:lpstr>
      <vt:lpstr>Arial Bold</vt:lpstr>
      <vt:lpstr>Aileron Heavy</vt:lpstr>
      <vt:lpstr>Work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cp:lastModifiedBy>latayanjankevin@outlook.com</cp:lastModifiedBy>
  <cp:revision>3</cp:revision>
  <dcterms:created xsi:type="dcterms:W3CDTF">2006-08-16T00:00:00Z</dcterms:created>
  <dcterms:modified xsi:type="dcterms:W3CDTF">2025-10-15T06:26:21Z</dcterms:modified>
  <dc:identifier>DAG1jFEYpPM</dc:identifier>
</cp:coreProperties>
</file>